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64" r:id="rId8"/>
    <p:sldId id="266" r:id="rId9"/>
    <p:sldId id="268" r:id="rId10"/>
    <p:sldId id="265" r:id="rId11"/>
    <p:sldId id="267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0" r:id="rId30"/>
    <p:sldId id="288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" y="2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01C6-92FD-DBC1-603E-6DF994F15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BD04C-2E46-1627-57A9-20A66A98D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E5ED4-E6A4-8443-E6F2-B5473514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51659-1246-DAB9-9EED-D750E08D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B1F69-A3BA-43F7-5EB1-E1902DA2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2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087E-2489-C533-907A-06D08BC4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4EC33-BCD0-A352-3EAD-F3AD5FCAC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83EAE-DC43-E6EB-4CEF-5867483D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DE2FB-C44E-F59B-097F-AB65288DA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5490F-5EFC-0191-676F-4298890C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B3D7A-7526-CB6B-667E-511FAFAD6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3FD09-FE78-428B-6E96-1031466ED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DEA03-E6A2-37D5-2568-0ABDD8F9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EBB4-8D74-118B-A5AB-3C52321D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ECE39-55B0-BD76-2A05-42243E39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9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8681-143C-CD87-8CCB-149C71AE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2AAD-A549-C79C-6B88-D62C2217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A373A-047F-396A-11C2-6140E11AB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99999-BBA9-5507-010D-679AADDF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4AC1-5B06-26DD-0D4D-19A1AD77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7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0994-4F1D-0711-B852-A85F0522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57A5-AC8A-3F93-F54F-885412C93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EFE4F-5083-C824-28E5-5A6B8AEB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C2FB7-918C-01D5-314E-5D7BA8D2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FF2CB-86A7-32BB-1FC0-BF63CD36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2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85E2D-297B-D175-5173-6DE60B8D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6DB2-00D4-D122-86DD-CBF72D612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0612F-0DBB-D899-0E01-3B7BCEAC6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C0EF6-5F75-9920-3CFF-E1594A7A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D008C-E4FA-CA81-3588-A0B905B8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BC49A-3FA5-90E5-F642-EC715E37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4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8C38-1FA2-5450-D06C-2D81E0DB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388D0-E0CB-38E1-6C1C-A83AA2945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35CF7-3293-7B39-27A9-149D92CD4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5CDDF-E2F7-1407-5213-86D0696C6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98DD6-B1DE-5F10-755E-EBCAC2618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DB22B2-1E24-D2ED-A50A-022BDF3A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F16FB0-7303-0F60-FC83-1CAE6DF5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0747A-7002-0E5D-B5EC-37FD34BB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2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D21B-BD99-B037-00DA-B7174E7C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60818-A1D6-C6FB-BB88-01B0AE04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82AA3-8530-142E-D7EC-612FA0DD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55290-52AA-AC90-A0F5-E3D1EB9B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8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E2D906-1AA8-3F73-4A80-F9C9B9C0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4380C-C6C1-39FC-29B5-ABCD86C8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C335F-555A-66BC-48E4-8A9B5EE7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5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3C37-7A93-AD2B-74E5-30556C4F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ED1C-E324-F114-81E9-6F42D442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318CC-68F1-C518-08AF-21ABC25C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C44D-6C71-EA13-50A8-404CD6FDE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545B7-273D-8798-613E-33F92081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7A6F2-2109-5DE8-E6F4-A93187F6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8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E56A-D956-16D0-0BE2-08B8EEA9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DC1B0-D703-3783-F191-8AA2EC9AC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619D8-1681-2E44-6207-F0FC0A75E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D3CDD-02F6-B984-432E-009FBEA7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C05EA-153F-D095-8070-498499DA3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C52A9-0A1D-532C-B8F7-0ECF98CA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70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241F4-67C0-3688-0D29-602B7838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DF436-D89A-98B2-F800-3C33CEC14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06D42-A8E1-1D88-8F68-CBFBCB17D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2C69A-0D0F-FD4C-DD7C-261D53956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4D7C1-74A3-B05F-9849-3745DD5D5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4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.aiaa.org/doi/10.2514/3.8284" TargetMode="External"/><Relationship Id="rId4" Type="http://schemas.openxmlformats.org/officeDocument/2006/relationships/hyperlink" Target="https://www.taylorfrancis.com/books/mono/10.1201/9781482234213/numerical-heat-transfer-fluid-flow-suhas-patanka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983AE5-7FF1-35F9-2FEE-A1A4D3A2D9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t="2199" r="-1" b="36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C53C3-7F05-5F57-0314-987FDBD3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6949" y="3522133"/>
            <a:ext cx="7974719" cy="2288382"/>
          </a:xfrm>
        </p:spPr>
        <p:txBody>
          <a:bodyPr anchor="t">
            <a:normAutofit/>
          </a:bodyPr>
          <a:lstStyle/>
          <a:p>
            <a:r>
              <a:rPr lang="en-US" sz="5000" dirty="0">
                <a:solidFill>
                  <a:schemeClr val="tx2"/>
                </a:solidFill>
              </a:rPr>
              <a:t>Pressure Prediction by a Convolutional Neural 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E7104-E864-9629-661D-5C8B9804F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6949" y="725465"/>
            <a:ext cx="7974719" cy="279666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Jacob Child</a:t>
            </a:r>
          </a:p>
        </p:txBody>
      </p:sp>
    </p:spTree>
    <p:extLst>
      <p:ext uri="{BB962C8B-B14F-4D97-AF65-F5344CB8AC3E}">
        <p14:creationId xmlns:p14="http://schemas.microsoft.com/office/powerpoint/2010/main" val="644917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1E6B-6744-4066-B2DC-0D6F0AF5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(Super-resolution for u, v, 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173F8-4474-4E9E-A05E-8392064900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Assumptions: Incompressible, steady, constant density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Continuity: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X-Momentum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/>
                          <m:t>ρ</m:t>
                        </m:r>
                      </m:den>
                    </m:f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/>
                          <m:t>∂</m:t>
                        </m:r>
                        <m:r>
                          <a:rPr lang="en-US" i="1"/>
                          <m:t>𝑝</m:t>
                        </m:r>
                      </m:num>
                      <m:den>
                        <m:r>
                          <a:rPr lang="en-US"/>
                          <m:t>∂</m:t>
                        </m:r>
                        <m:r>
                          <a:rPr lang="en-US" i="1"/>
                          <m:t>𝑥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/>
                      <m:t>ν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/>
                                  <m:t>∂</m:t>
                                </m:r>
                              </m:e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p>
                            <m:r>
                              <a:rPr lang="en-US" i="1"/>
                              <m:t>𝑢</m:t>
                            </m:r>
                          </m:num>
                          <m:den>
                            <m:r>
                              <a:rPr lang="en-US"/>
                              <m:t>∂</m:t>
                            </m:r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𝑥</m:t>
                                </m:r>
                              </m:e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/>
                          <m:t>+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/>
                                  <m:t>∂</m:t>
                                </m:r>
                              </m:e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p>
                            <m:r>
                              <a:rPr lang="en-US" i="1"/>
                              <m:t>𝑢</m:t>
                            </m:r>
                          </m:num>
                          <m:den>
                            <m:r>
                              <a:rPr lang="en-US"/>
                              <m:t>∂</m:t>
                            </m:r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𝑦</m:t>
                                </m:r>
                              </m:e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Y-Momentum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ρ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173F8-4474-4E9E-A05E-8392064900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7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88B38-FF33-4160-980C-F6A7B4337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698240"/>
            <a:ext cx="9479280" cy="31597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EFBFE-49AF-4CAE-99BA-4958DF408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269240"/>
            <a:ext cx="9479280" cy="3159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Original, 5000 epochs, no extra pressure term</a:t>
            </a:r>
          </a:p>
        </p:txBody>
      </p:sp>
    </p:spTree>
    <p:extLst>
      <p:ext uri="{BB962C8B-B14F-4D97-AF65-F5344CB8AC3E}">
        <p14:creationId xmlns:p14="http://schemas.microsoft.com/office/powerpoint/2010/main" val="134372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A397-0755-4FED-8781-2642744F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Pressure Poisson (Elliptic Equation of Pressure)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34B96F-8478-4B97-ADB9-9075348A9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68786"/>
                <a:ext cx="10515600" cy="116141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Pressure Poisson: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34B96F-8478-4B97-ADB9-9075348A9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68786"/>
                <a:ext cx="10515600" cy="1161415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9BE348-65DA-4B03-B736-E08DBFD6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80" y="4373880"/>
            <a:ext cx="2484120" cy="2484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BD935-3F76-48CC-86CF-D2C6C7DFA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3880"/>
            <a:ext cx="2484120" cy="2484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AB35CC-EF9F-4368-87C5-A53459D61729}"/>
              </a:ext>
            </a:extLst>
          </p:cNvPr>
          <p:cNvSpPr txBox="1"/>
          <p:nvPr/>
        </p:nvSpPr>
        <p:spPr>
          <a:xfrm>
            <a:off x="0" y="4189214"/>
            <a:ext cx="315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Wikipedia: Pressure Poisson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7542C-739F-483D-9C89-0157D0B4C563}"/>
              </a:ext>
            </a:extLst>
          </p:cNvPr>
          <p:cNvSpPr txBox="1"/>
          <p:nvPr/>
        </p:nvSpPr>
        <p:spPr>
          <a:xfrm>
            <a:off x="9037320" y="4189214"/>
            <a:ext cx="315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Barba Group: Code Application</a:t>
            </a:r>
          </a:p>
        </p:txBody>
      </p:sp>
    </p:spTree>
    <p:extLst>
      <p:ext uri="{BB962C8B-B14F-4D97-AF65-F5344CB8AC3E}">
        <p14:creationId xmlns:p14="http://schemas.microsoft.com/office/powerpoint/2010/main" val="161687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Original, 10000 epochs, pressure </a:t>
            </a:r>
            <a:r>
              <a:rPr lang="en-US" dirty="0" err="1"/>
              <a:t>poisson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3B717-D7A5-4FE1-BD20-B5C31C0F6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698240"/>
            <a:ext cx="9479280" cy="3159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246507-FCDB-48C7-B7DF-7DED9C050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0"/>
            <a:ext cx="9479280" cy="31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67B-5EB9-4BCE-AA4F-F081469A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ABC16-E605-406E-BA42-1BE2D459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Predicting: p</a:t>
            </a:r>
          </a:p>
          <a:p>
            <a:r>
              <a:rPr lang="en-US" dirty="0"/>
              <a:t>No Boundary Conditions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621D9-C3A7-413D-AC17-E7EEE2C8AEF6}"/>
              </a:ext>
            </a:extLst>
          </p:cNvPr>
          <p:cNvSpPr txBox="1"/>
          <p:nvPr/>
        </p:nvSpPr>
        <p:spPr>
          <a:xfrm>
            <a:off x="10800715" y="4761984"/>
            <a:ext cx="96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23226-D893-4336-BF40-D5A704F8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0" y="5090160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83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13167-A4D6-4EA5-BE67-F0297C898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0"/>
            <a:ext cx="9479280" cy="3159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81ACD-5D45-4D72-9163-37FF1C37A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698240"/>
            <a:ext cx="9479280" cy="3159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775B8D-7F33-4506-9384-0FDFBBF8A5BB}"/>
              </a:ext>
            </a:extLst>
          </p:cNvPr>
          <p:cNvSpPr txBox="1"/>
          <p:nvPr/>
        </p:nvSpPr>
        <p:spPr>
          <a:xfrm>
            <a:off x="228600" y="4954954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, “pitot data” </a:t>
            </a:r>
          </a:p>
        </p:txBody>
      </p:sp>
    </p:spTree>
    <p:extLst>
      <p:ext uri="{BB962C8B-B14F-4D97-AF65-F5344CB8AC3E}">
        <p14:creationId xmlns:p14="http://schemas.microsoft.com/office/powerpoint/2010/main" val="207807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epochs, pressure </a:t>
            </a:r>
            <a:r>
              <a:rPr lang="en-US" dirty="0" err="1"/>
              <a:t>poisson</a:t>
            </a:r>
            <a:r>
              <a:rPr lang="en-US" dirty="0"/>
              <a:t> , “pitot data”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75B8D-7F33-4506-9384-0FDFBBF8A5BB}"/>
              </a:ext>
            </a:extLst>
          </p:cNvPr>
          <p:cNvSpPr txBox="1"/>
          <p:nvPr/>
        </p:nvSpPr>
        <p:spPr>
          <a:xfrm>
            <a:off x="228600" y="4954954"/>
            <a:ext cx="2484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 epochs, pressure </a:t>
            </a:r>
            <a:r>
              <a:rPr lang="en-US" dirty="0" err="1"/>
              <a:t>poisson</a:t>
            </a:r>
            <a:r>
              <a:rPr lang="en-US" dirty="0"/>
              <a:t>, “pitot data” on the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1C985-8DCB-47D0-9D87-D4F209B0C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0"/>
            <a:ext cx="9479280" cy="3159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CE91A-874E-47FF-85F9-0D0BF1E0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3698240"/>
            <a:ext cx="9479280" cy="31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5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67B-5EB9-4BCE-AA4F-F081469A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 Side-View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ABC16-E605-406E-BA42-1BE2D459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Predicting: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621D9-C3A7-413D-AC17-E7EEE2C8AEF6}"/>
              </a:ext>
            </a:extLst>
          </p:cNvPr>
          <p:cNvSpPr txBox="1"/>
          <p:nvPr/>
        </p:nvSpPr>
        <p:spPr>
          <a:xfrm>
            <a:off x="10800715" y="4761984"/>
            <a:ext cx="96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1B985-BAEF-44CD-9216-B0DB0CCC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0" y="5090160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70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AC35-F748-C408-144E-7B4FF4B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A4FA5-9893-4685-A7B8-2ABA2C4B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71236"/>
            <a:ext cx="5995035" cy="4386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060C7-6E66-4549-B7E3-F851CB75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1573"/>
            <a:ext cx="4639322" cy="449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0C46B-8FEC-48E2-B3AA-45DDC243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160" y="2361573"/>
            <a:ext cx="3769040" cy="58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AC35-F748-C408-144E-7B4FF4B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CFD Comparison data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9C865-ECB7-40C8-8EB8-BE77CECE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9" y="2628310"/>
            <a:ext cx="5913119" cy="422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971DE-F0FE-47A8-A662-DCF6333B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89105"/>
            <a:ext cx="5913119" cy="42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3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DB5A-9141-6042-FF6F-F1DDD3CC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B9E78-C5F5-3338-2AD5-20196A7A7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15151"/>
                </a:solidFill>
                <a:effectLst/>
                <a:latin typeface="Palatino Linotype" panose="02040502050505030304" pitchFamily="18" charset="0"/>
              </a:rPr>
              <a:t>Clearly defines the problem, provides context, and explains significance.</a:t>
            </a:r>
          </a:p>
          <a:p>
            <a:r>
              <a:rPr lang="en-US" b="1" dirty="0">
                <a:solidFill>
                  <a:srgbClr val="515151"/>
                </a:solidFill>
                <a:latin typeface="Palatino Linotype" panose="02040502050505030304" pitchFamily="18" charset="0"/>
              </a:rPr>
              <a:t>Particle Image Velocimetry- </a:t>
            </a:r>
            <a:r>
              <a:rPr lang="en-US" dirty="0">
                <a:solidFill>
                  <a:srgbClr val="515151"/>
                </a:solidFill>
                <a:latin typeface="Palatino Linotype" panose="02040502050505030304" pitchFamily="18" charset="0"/>
              </a:rPr>
              <a:t>An experimental method that returns velocity fields, and pressure fields can only be predicted through estimating boundary conditions and then using computationally expensive numerical methods</a:t>
            </a:r>
          </a:p>
          <a:p>
            <a:r>
              <a:rPr lang="en-US" b="1" i="0" dirty="0">
                <a:solidFill>
                  <a:srgbClr val="1D1B1B"/>
                </a:solidFill>
                <a:effectLst/>
                <a:latin typeface="Palatino Linotype" panose="02040502050505030304" pitchFamily="18" charset="0"/>
              </a:rPr>
              <a:t>Super-resolution and denoising of fluid flow using physics-informed convolutional neural networks without high-resolution labels (The HW 8 Paper) – </a:t>
            </a:r>
            <a:endParaRPr lang="en-US" b="1" i="0" dirty="0">
              <a:solidFill>
                <a:srgbClr val="515151"/>
              </a:solidFill>
              <a:effectLst/>
              <a:latin typeface="Palatino Linotype" panose="0204050205050503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21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93AD8-21ED-4D83-B590-3CDC5C1B7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1904841"/>
            <a:ext cx="970788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2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E24E0-9DAB-4D9E-97F4-DBFC5C4EA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772160"/>
            <a:ext cx="9128760" cy="60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3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2397"/>
            <a:ext cx="2484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Model: Double the number of channels for each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2C82E-0AA4-42C2-9794-90245E44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56" y="1648728"/>
            <a:ext cx="10418544" cy="52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7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67B-5EB9-4BCE-AA4F-F081469A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 Wake-View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ABC16-E605-406E-BA42-1BE2D459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Predicting: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621D9-C3A7-413D-AC17-E7EEE2C8AEF6}"/>
              </a:ext>
            </a:extLst>
          </p:cNvPr>
          <p:cNvSpPr txBox="1"/>
          <p:nvPr/>
        </p:nvSpPr>
        <p:spPr>
          <a:xfrm>
            <a:off x="10800715" y="4761984"/>
            <a:ext cx="96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1B985-BAEF-44CD-9216-B0DB0CCC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0" y="5090160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2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9DE67-58F0-4973-8FDE-23037325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3435" y="3210943"/>
            <a:ext cx="3657617" cy="2906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7AC35-F748-C408-144E-7B4FF4B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5060C7-6E66-4549-B7E3-F851CB75A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26" b="76261"/>
          <a:stretch/>
        </p:blipFill>
        <p:spPr>
          <a:xfrm>
            <a:off x="0" y="2361573"/>
            <a:ext cx="3218497" cy="1067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6D030-F24C-46BB-8FC7-532B333AE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520" y="1767166"/>
            <a:ext cx="6957230" cy="5090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0C46B-8FEC-48E2-B3AA-45DDC2438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67602" y="3985645"/>
            <a:ext cx="3523515" cy="5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5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7AC35-F748-C408-144E-7B4FF4BC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Z-Component of Velocity (w)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5C1FD-786E-45EB-901F-895D5D394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1177"/>
            <a:ext cx="5913119" cy="432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30BB5-0272-4EB5-9E4F-E45B0954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835" y="2531177"/>
            <a:ext cx="5937808" cy="43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42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C172A-2B58-47F4-845B-4096E8E7A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10515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5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EC57-3C84-49AE-86C9-743A9B033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335280"/>
            <a:ext cx="9784080" cy="65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8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3073-26B5-4A7F-ACC4-BF11272B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D3B5E-0ACC-4FC0-A8B8-849A7F226C90}"/>
              </a:ext>
            </a:extLst>
          </p:cNvPr>
          <p:cNvSpPr txBox="1"/>
          <p:nvPr/>
        </p:nvSpPr>
        <p:spPr>
          <a:xfrm>
            <a:off x="0" y="1005840"/>
            <a:ext cx="24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 epochs, pressure </a:t>
            </a:r>
            <a:r>
              <a:rPr lang="en-US" dirty="0" err="1"/>
              <a:t>poisson</a:t>
            </a:r>
            <a:r>
              <a:rPr lang="en-US" dirty="0"/>
              <a:t> , pitot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8A6CD-5081-462A-88FB-079BE3200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8871"/>
            <a:ext cx="5852172" cy="438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1BCCA-9093-4633-9561-0AE14F817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2468870"/>
            <a:ext cx="5852172" cy="4389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15971F-844E-41CA-B70C-1FF85E8E9EEF}"/>
              </a:ext>
            </a:extLst>
          </p:cNvPr>
          <p:cNvSpPr txBox="1"/>
          <p:nvPr/>
        </p:nvSpPr>
        <p:spPr>
          <a:xfrm>
            <a:off x="1813566" y="2284204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u, v, 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683DB-4030-4093-8E06-4A9444E72A20}"/>
              </a:ext>
            </a:extLst>
          </p:cNvPr>
          <p:cNvSpPr txBox="1"/>
          <p:nvPr/>
        </p:nvSpPr>
        <p:spPr>
          <a:xfrm>
            <a:off x="8145783" y="2272527"/>
            <a:ext cx="222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u, v</a:t>
            </a:r>
          </a:p>
        </p:txBody>
      </p:sp>
    </p:spTree>
    <p:extLst>
      <p:ext uri="{BB962C8B-B14F-4D97-AF65-F5344CB8AC3E}">
        <p14:creationId xmlns:p14="http://schemas.microsoft.com/office/powerpoint/2010/main" val="32576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1F05-88BF-C8B3-ED87-3DEE760B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C4BC-60F3-62F8-3D8D-327352B2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>
            <a:normAutofit/>
          </a:bodyPr>
          <a:lstStyle/>
          <a:p>
            <a:r>
              <a:rPr lang="en-US" dirty="0"/>
              <a:t>It is possible to create a semi-accurate pressure field using a physics informed convolutional neural net</a:t>
            </a:r>
          </a:p>
          <a:p>
            <a:r>
              <a:rPr lang="en-US" dirty="0"/>
              <a:t>Pressure requires some reference value “pitot data”</a:t>
            </a:r>
          </a:p>
          <a:p>
            <a:r>
              <a:rPr lang="en-US" dirty="0"/>
              <a:t>Boundary values/conditions are more influential than mid-field values</a:t>
            </a:r>
          </a:p>
          <a:p>
            <a:r>
              <a:rPr lang="en-US" dirty="0"/>
              <a:t>Tip vortices are captured well in the side-view predicted pressure field</a:t>
            </a:r>
          </a:p>
          <a:p>
            <a:r>
              <a:rPr lang="en-US" dirty="0"/>
              <a:t>The side-view predicted pressure field matches </a:t>
            </a:r>
            <a:r>
              <a:rPr lang="en-US" dirty="0" err="1"/>
              <a:t>cfd</a:t>
            </a:r>
            <a:r>
              <a:rPr lang="en-US" dirty="0"/>
              <a:t> in form but is off in magnitude</a:t>
            </a:r>
          </a:p>
          <a:p>
            <a:r>
              <a:rPr lang="en-US" dirty="0"/>
              <a:t>The wake-view predicted pressure field is assisted by the Z-component of velocity</a:t>
            </a:r>
          </a:p>
        </p:txBody>
      </p:sp>
    </p:spTree>
    <p:extLst>
      <p:ext uri="{BB962C8B-B14F-4D97-AF65-F5344CB8AC3E}">
        <p14:creationId xmlns:p14="http://schemas.microsoft.com/office/powerpoint/2010/main" val="252451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7397-9C9E-435D-BDFA-261DF565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Image Velocimetry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DE4195-F323-4E23-9D5A-33756143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701" y="1690688"/>
            <a:ext cx="3690815" cy="2494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FD0934-9A29-41AC-BC4B-FAC03C1D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613" y="1439565"/>
            <a:ext cx="4639322" cy="449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FF785C-5A12-47C1-9F5D-296C6BD2F8E6}"/>
              </a:ext>
            </a:extLst>
          </p:cNvPr>
          <p:cNvSpPr txBox="1"/>
          <p:nvPr/>
        </p:nvSpPr>
        <p:spPr>
          <a:xfrm>
            <a:off x="838200" y="2211572"/>
            <a:ext cx="26544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laser sheet is shined through a particle laden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highspeed images are taken in quick succession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computer is used to track the particle movement and create a velocity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pressure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92D31-B57C-4B70-BDF9-BC4AD0328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85170"/>
            <a:ext cx="1159516" cy="115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8EE0A1-DBE2-4D68-9D6C-38A94E449AD6}"/>
              </a:ext>
            </a:extLst>
          </p:cNvPr>
          <p:cNvSpPr txBox="1"/>
          <p:nvPr/>
        </p:nvSpPr>
        <p:spPr>
          <a:xfrm>
            <a:off x="3947067" y="4391709"/>
            <a:ext cx="265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4290436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1F05-88BF-C8B3-ED87-3DEE760B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Improvements/Future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C4BC-60F3-62F8-3D8D-327352B2C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Pitot Probe pressure data is time averaged, PIV is largely unsteady and CFD is unsteady</a:t>
            </a:r>
          </a:p>
          <a:p>
            <a:pPr>
              <a:lnSpc>
                <a:spcPct val="150000"/>
              </a:lnSpc>
            </a:pPr>
            <a:r>
              <a:rPr lang="en-US" dirty="0"/>
              <a:t>For the full benefit of the Z-Component of velocity two Z-planes of PIV data are necessary for derivatives in the z direction</a:t>
            </a:r>
          </a:p>
          <a:p>
            <a:pPr>
              <a:lnSpc>
                <a:spcPct val="150000"/>
              </a:lnSpc>
            </a:pPr>
            <a:r>
              <a:rPr lang="en-US" dirty="0"/>
              <a:t>Phase/Tip Vortex mismatch for Wake-View PIV and CFD data</a:t>
            </a:r>
          </a:p>
          <a:p>
            <a:pPr>
              <a:lnSpc>
                <a:spcPct val="150000"/>
              </a:lnSpc>
            </a:pPr>
            <a:r>
              <a:rPr lang="en-US" dirty="0"/>
              <a:t>Use the same process on the CFD u, v, w data to further verify the model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3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1F05-88BF-C8B3-ED87-3DEE760B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C4BC-60F3-62F8-3D8D-327352B2C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Dr. Andrew Ning: teacher, derivative code, other template code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Nathan Welker: PIV data, understanding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AI: Coding assistance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E8D09-DA58-4038-8F3A-F8A4C200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305" y="1303973"/>
            <a:ext cx="1877695" cy="1877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3330C7-67CD-4F65-86C4-9D2F54CA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304" y="3429000"/>
            <a:ext cx="1877695" cy="18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DF47-24F0-421A-9FDF-8A978573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Literature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81EB-5633-483F-8783-19AC9D62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" y="1513256"/>
            <a:ext cx="4481406" cy="534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33370E-CC79-4E7B-AB0E-0ACED9B4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" y="5007266"/>
            <a:ext cx="1850734" cy="1850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E9E11-9114-409B-8FA0-A103409AD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805" y="1513256"/>
            <a:ext cx="4026195" cy="5320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4A5F5-0CD2-4B4C-B2CC-FDAC35D94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1266" y="5007266"/>
            <a:ext cx="1850734" cy="1850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037D20-7FCD-46E3-8571-E52AF3C22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538" y="2200275"/>
            <a:ext cx="3374730" cy="3374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09A53C-AA4F-4FB2-8D01-5224801C098F}"/>
              </a:ext>
            </a:extLst>
          </p:cNvPr>
          <p:cNvSpPr txBox="1"/>
          <p:nvPr/>
        </p:nvSpPr>
        <p:spPr>
          <a:xfrm>
            <a:off x="4912242" y="5575005"/>
            <a:ext cx="3109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ResearchRabbit</a:t>
            </a:r>
            <a:r>
              <a:rPr lang="en-US" dirty="0"/>
              <a:t> suggested paper collection (not curated)</a:t>
            </a:r>
          </a:p>
        </p:txBody>
      </p:sp>
    </p:spTree>
    <p:extLst>
      <p:ext uri="{BB962C8B-B14F-4D97-AF65-F5344CB8AC3E}">
        <p14:creationId xmlns:p14="http://schemas.microsoft.com/office/powerpoint/2010/main" val="394803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A74B-3CE1-4A7C-A7E9-064D021F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 Vascular Flow (done in class)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232CD7-36BF-4B64-9324-9425BF327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1773"/>
            <a:ext cx="4189228" cy="553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DFC2B-4D8B-404C-8F24-011EB2AF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9078"/>
            <a:ext cx="1998921" cy="1998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EB814-1B53-4DF0-8644-D5026FD853A2}"/>
              </a:ext>
            </a:extLst>
          </p:cNvPr>
          <p:cNvSpPr txBox="1"/>
          <p:nvPr/>
        </p:nvSpPr>
        <p:spPr>
          <a:xfrm>
            <a:off x="4720856" y="1690688"/>
            <a:ext cx="6632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 to upscale  x and y components of velocity, also predict a pressure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Governing Equations: x and y momentum from 2D </a:t>
            </a:r>
            <a:r>
              <a:rPr lang="en-US" dirty="0" err="1"/>
              <a:t>Navier</a:t>
            </a:r>
            <a:r>
              <a:rPr lang="en-US" dirty="0"/>
              <a:t>-Stokes, continuity from 2D </a:t>
            </a:r>
            <a:r>
              <a:rPr lang="en-US" dirty="0" err="1"/>
              <a:t>Navier</a:t>
            </a:r>
            <a:r>
              <a:rPr lang="en-US" dirty="0"/>
              <a:t> Stokes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Incorrect pressure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“The current framework cannot accurately recover the hidden pressure field because of the implicit coupling of pressure and velocity (i.e., the pressure appears as a source term in the momentum equations). The governing equation needs to be reformulated to strongly couple the pressure and velocity predictions based on, e.g., elliptic equation of pressure </a:t>
            </a:r>
            <a:r>
              <a:rPr lang="en-US" dirty="0">
                <a:hlinkClick r:id="rId4"/>
              </a:rPr>
              <a:t>81</a:t>
            </a:r>
            <a:r>
              <a:rPr lang="en-US" dirty="0"/>
              <a:t> and </a:t>
            </a:r>
            <a:r>
              <a:rPr lang="en-US" dirty="0" err="1"/>
              <a:t>Rhie</a:t>
            </a:r>
            <a:r>
              <a:rPr lang="en-US" dirty="0"/>
              <a:t>–Chow interpolation.</a:t>
            </a:r>
            <a:r>
              <a:rPr lang="en-US" dirty="0">
                <a:hlinkClick r:id="rId5"/>
              </a:rPr>
              <a:t>75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1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7FED-3A13-9BD2-C802-8D8C7F5C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6BA33-4B95-D10D-D863-C44C04E9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15151"/>
                </a:solidFill>
                <a:effectLst/>
                <a:latin typeface="Palatino Linotype" panose="02040502050505030304" pitchFamily="18" charset="0"/>
              </a:rPr>
              <a:t>Uses appropriate methods and best practices. Explains approach with technical rigor (e.g., model architecture, loss functions, training details).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1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95BA-E566-4866-ACC4-0B76454C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16DB1-954E-402F-A291-493F931D7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Net: Good for spatially correlated data (flow fields)</a:t>
            </a:r>
          </a:p>
          <a:p>
            <a:pPr lvl="1"/>
            <a:r>
              <a:rPr lang="en-US" dirty="0"/>
              <a:t>Activation Function: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Layer Channels: 2 (input) -&gt; 16 -&gt; 32 -&gt; 64 -&gt; 32 -&gt; 3 (output)</a:t>
            </a:r>
          </a:p>
          <a:p>
            <a:pPr lvl="1"/>
            <a:r>
              <a:rPr lang="en-US" dirty="0"/>
              <a:t>Kernel Size: 5x5</a:t>
            </a:r>
          </a:p>
          <a:p>
            <a:pPr lvl="1"/>
            <a:r>
              <a:rPr lang="en-US" dirty="0"/>
              <a:t>Padding: 2</a:t>
            </a:r>
          </a:p>
          <a:p>
            <a:pPr lvl="1"/>
            <a:r>
              <a:rPr lang="en-US" dirty="0"/>
              <a:t>Learning Rate: 1e-3, or 1e-4</a:t>
            </a:r>
          </a:p>
          <a:p>
            <a:endParaRPr lang="en-US" dirty="0"/>
          </a:p>
          <a:p>
            <a:r>
              <a:rPr lang="en-US" dirty="0"/>
              <a:t>Copied and modified the paper slightly- produced satisfactory results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18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6E97-A13B-4E81-9BEC-A6BF5E9E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79A9E-1807-4984-A931-182F92DD8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Super-resolution: upscale and predict u, v, p</a:t>
            </a:r>
          </a:p>
          <a:p>
            <a:pPr marL="514350" indent="-514350">
              <a:buAutoNum type="arabicPeriod"/>
            </a:pPr>
            <a:r>
              <a:rPr lang="en-US" dirty="0"/>
              <a:t>Super-resolution: give the upscaled data and predict p</a:t>
            </a:r>
          </a:p>
          <a:p>
            <a:pPr marL="514350" indent="-514350">
              <a:buAutoNum type="arabicPeriod"/>
            </a:pPr>
            <a:r>
              <a:rPr lang="en-US" dirty="0"/>
              <a:t>PIV Side-View Dataset: predict p</a:t>
            </a:r>
          </a:p>
          <a:p>
            <a:pPr marL="514350" indent="-514350">
              <a:buAutoNum type="arabicPeriod"/>
            </a:pPr>
            <a:r>
              <a:rPr lang="en-US" dirty="0"/>
              <a:t>PIV Wake-View Dataset: predict p</a:t>
            </a:r>
          </a:p>
        </p:txBody>
      </p:sp>
    </p:spTree>
    <p:extLst>
      <p:ext uri="{BB962C8B-B14F-4D97-AF65-F5344CB8AC3E}">
        <p14:creationId xmlns:p14="http://schemas.microsoft.com/office/powerpoint/2010/main" val="74645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67B-5EB9-4BCE-AA4F-F081469A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ABC16-E605-406E-BA42-1BE2D459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Predicting: u, v, p</a:t>
            </a:r>
          </a:p>
          <a:p>
            <a:r>
              <a:rPr lang="en-US" dirty="0"/>
              <a:t>Enforced Boundary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D0423-4045-444E-86EF-91E6FE12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40" y="5044440"/>
            <a:ext cx="1813560" cy="1813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ED8328-DE6C-4901-A0E9-A56C73D7879A}"/>
              </a:ext>
            </a:extLst>
          </p:cNvPr>
          <p:cNvSpPr txBox="1"/>
          <p:nvPr/>
        </p:nvSpPr>
        <p:spPr>
          <a:xfrm>
            <a:off x="10800715" y="4761984"/>
            <a:ext cx="96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406052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781</Words>
  <Application>Microsoft Office PowerPoint</Application>
  <PresentationFormat>Widescreen</PresentationFormat>
  <Paragraphs>106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Cambria Math</vt:lpstr>
      <vt:lpstr>Palatino Linotype</vt:lpstr>
      <vt:lpstr>Office Theme</vt:lpstr>
      <vt:lpstr>Pressure Prediction by a Convolutional Neural Net</vt:lpstr>
      <vt:lpstr>Motivation</vt:lpstr>
      <vt:lpstr>Particle Image Velocimetry</vt:lpstr>
      <vt:lpstr>Relevant Literature</vt:lpstr>
      <vt:lpstr>Approach: Vascular Flow (done in class)</vt:lpstr>
      <vt:lpstr>Methods</vt:lpstr>
      <vt:lpstr>Methods</vt:lpstr>
      <vt:lpstr>Layout</vt:lpstr>
      <vt:lpstr>Super-Resolution</vt:lpstr>
      <vt:lpstr>Loss Functions (Super-resolution for u, v, p)</vt:lpstr>
      <vt:lpstr>Results</vt:lpstr>
      <vt:lpstr>Pressure Poisson (Elliptic Equation of Pressure)</vt:lpstr>
      <vt:lpstr>Results</vt:lpstr>
      <vt:lpstr>Super-Resolution</vt:lpstr>
      <vt:lpstr>Results</vt:lpstr>
      <vt:lpstr>Results</vt:lpstr>
      <vt:lpstr>PIV Side-View</vt:lpstr>
      <vt:lpstr>Input </vt:lpstr>
      <vt:lpstr>CFD Comparison data </vt:lpstr>
      <vt:lpstr>Results</vt:lpstr>
      <vt:lpstr>Results</vt:lpstr>
      <vt:lpstr>Results</vt:lpstr>
      <vt:lpstr>PIV Wake-View</vt:lpstr>
      <vt:lpstr>Input </vt:lpstr>
      <vt:lpstr>Z-Component of Velocity (w)</vt:lpstr>
      <vt:lpstr>Results</vt:lpstr>
      <vt:lpstr>Results</vt:lpstr>
      <vt:lpstr>Results</vt:lpstr>
      <vt:lpstr>Conclusions </vt:lpstr>
      <vt:lpstr>Improvements/Future Work </vt:lpstr>
      <vt:lpstr>Acknowledgments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Pressure Prediction by a Convolutional Neural Net</dc:title>
  <dc:creator>Jacob Child</dc:creator>
  <cp:lastModifiedBy>Jacob Child</cp:lastModifiedBy>
  <cp:revision>20</cp:revision>
  <dcterms:created xsi:type="dcterms:W3CDTF">2025-04-08T05:58:14Z</dcterms:created>
  <dcterms:modified xsi:type="dcterms:W3CDTF">2025-04-15T04:59:00Z</dcterms:modified>
</cp:coreProperties>
</file>